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DLaM Display" panose="02010000000000000000" pitchFamily="2" charset="0"/>
      <p:regular r:id="rId13"/>
    </p:embeddedFont>
    <p:embeddedFont>
      <p:font typeface="Congenial Black" panose="02000503040000020004" pitchFamily="2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03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8763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Fraud Guard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94144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Congenial Black" panose="020F0502020204030204" pitchFamily="2" charset="0"/>
                <a:ea typeface="Montserrat" pitchFamily="34" charset="-122"/>
                <a:cs typeface="Montserrat" pitchFamily="34" charset="-120"/>
              </a:rPr>
              <a:t>Protecting businesses from fraudulent accounts.</a:t>
            </a:r>
            <a:endParaRPr lang="en-US" sz="2000" b="1" dirty="0">
              <a:latin typeface="Congenial Black" panose="020F05020202040302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6F8C9-6E99-A12A-0BE7-0978F20FFBD1}"/>
              </a:ext>
            </a:extLst>
          </p:cNvPr>
          <p:cNvSpPr txBox="1"/>
          <p:nvPr/>
        </p:nvSpPr>
        <p:spPr>
          <a:xfrm>
            <a:off x="758309" y="5802835"/>
            <a:ext cx="3574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genial Black" panose="02000503040000020004" pitchFamily="2" charset="0"/>
              </a:rPr>
              <a:t>Created By:</a:t>
            </a:r>
            <a:br>
              <a:rPr lang="en-US" b="1" dirty="0">
                <a:latin typeface="Congenial Black" panose="02000503040000020004" pitchFamily="2" charset="0"/>
              </a:rPr>
            </a:br>
            <a:r>
              <a:rPr lang="en-US" b="1" dirty="0">
                <a:latin typeface="Congenial Black" panose="02000503040000020004" pitchFamily="2" charset="0"/>
              </a:rPr>
              <a:t>	Sumit Parashar</a:t>
            </a:r>
            <a:br>
              <a:rPr lang="en-US" b="1" dirty="0">
                <a:latin typeface="Congenial Black" panose="02000503040000020004" pitchFamily="2" charset="0"/>
              </a:rPr>
            </a:br>
            <a:r>
              <a:rPr lang="en-US" b="1" dirty="0">
                <a:latin typeface="Congenial Black" panose="02000503040000020004" pitchFamily="2" charset="0"/>
              </a:rPr>
              <a:t>	E23CSEU1080</a:t>
            </a:r>
          </a:p>
          <a:p>
            <a:r>
              <a:rPr lang="en-US" b="1" dirty="0">
                <a:latin typeface="Congenial Black" panose="02000503040000020004" pitchFamily="2" charset="0"/>
              </a:rPr>
              <a:t>Under the Guidance of: 	</a:t>
            </a:r>
          </a:p>
          <a:p>
            <a:r>
              <a:rPr lang="en-US" b="1" dirty="0">
                <a:latin typeface="Congenial Black" panose="02000503040000020004" pitchFamily="2" charset="0"/>
              </a:rPr>
              <a:t>	Dr. </a:t>
            </a:r>
            <a:r>
              <a:rPr lang="en-US" b="1" dirty="0" err="1">
                <a:latin typeface="Congenial Black" panose="02000503040000020004" pitchFamily="2" charset="0"/>
              </a:rPr>
              <a:t>Shwetang</a:t>
            </a:r>
            <a:r>
              <a:rPr lang="en-US" b="1" dirty="0">
                <a:latin typeface="Congenial Black" panose="02000503040000020004" pitchFamily="2" charset="0"/>
              </a:rPr>
              <a:t> Dubey</a:t>
            </a:r>
            <a:endParaRPr lang="en-IN" b="1" dirty="0">
              <a:latin typeface="Congenial Black" panose="0200050304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29068" y="3749218"/>
            <a:ext cx="5772264" cy="731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80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  <a:endParaRPr lang="en-US" sz="8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A03D9D-7CF2-7F8F-12D5-02F84E21618F}"/>
              </a:ext>
            </a:extLst>
          </p:cNvPr>
          <p:cNvSpPr/>
          <p:nvPr/>
        </p:nvSpPr>
        <p:spPr>
          <a:xfrm>
            <a:off x="12701848" y="7464829"/>
            <a:ext cx="1795549" cy="63176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8142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Challenge of Account Fraud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38754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317397" y="39054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en-US" sz="26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3875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Financial Impact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4361617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$28B annual losses.</a:t>
            </a:r>
            <a:endParaRPr lang="en-US" b="1" dirty="0">
              <a:latin typeface="Congenial Black" panose="02000503040000020004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38754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39435" y="39054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en-US" sz="26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3875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Detection Gaps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4361617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Sophisticated fraud evades conventional methods.</a:t>
            </a:r>
            <a:endParaRPr lang="en-US" b="1" dirty="0">
              <a:latin typeface="Congenial Black" panose="02000503040000020004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55153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17397" y="554527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en-US" sz="26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948726" y="55153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Limitations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48726" y="600146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Detect fraud with minimal information.</a:t>
            </a:r>
            <a:endParaRPr lang="en-US" b="1" dirty="0">
              <a:latin typeface="Congenial Black" panose="0200050304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7B9A0B-58A0-4120-14AD-F7E2DE1B1584}"/>
              </a:ext>
            </a:extLst>
          </p:cNvPr>
          <p:cNvSpPr/>
          <p:nvPr/>
        </p:nvSpPr>
        <p:spPr>
          <a:xfrm>
            <a:off x="12784975" y="7747462"/>
            <a:ext cx="1729047" cy="37045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81532"/>
            <a:ext cx="60946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Introducing Fraud Guard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85702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28191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ID-Based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086463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16499" y="40486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AI-Powered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315903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16499" y="52780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Real-Time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58309" y="610123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A hybrid system combining AI and rules-based analysis.</a:t>
            </a:r>
            <a:endParaRPr lang="en-US" sz="1700" b="1" dirty="0">
              <a:latin typeface="Congenial Black" panose="0200050304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483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Features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4884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ID-Based Analysis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4884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Detect fraud using account identifiers.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0347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896922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ML Integration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6922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Random Forest classifier with 94% precision.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748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Real-Time Results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4884" y="561796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Millisecond response times.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97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15" y="2682716"/>
            <a:ext cx="5903833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Fraud Detection Process</a:t>
            </a:r>
            <a:endParaRPr lang="en-US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3524726"/>
            <a:ext cx="879158" cy="1055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8196" y="3700463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Congenial Black" panose="02000503040000020004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Submit ID</a:t>
            </a:r>
            <a:endParaRPr lang="en-US" sz="1800" dirty="0">
              <a:latin typeface="Congenial Black" panose="02000503040000020004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4579739"/>
            <a:ext cx="879158" cy="10550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58196" y="4755475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Extract Features</a:t>
            </a:r>
            <a:endParaRPr lang="en-US" sz="1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" y="5634752"/>
            <a:ext cx="879158" cy="10550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58196" y="5810488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Calculate Risk</a:t>
            </a:r>
            <a:endParaRPr lang="en-US" sz="1800" dirty="0">
              <a:latin typeface="Congenial Black" panose="02000503040000020004" pitchFamily="2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" y="6689765"/>
            <a:ext cx="879158" cy="105501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758196" y="6865501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Display Results</a:t>
            </a:r>
            <a:endParaRPr lang="en-US" sz="1800" dirty="0">
              <a:latin typeface="Congenial Black" panose="02000503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EC203-F8BD-5043-0C64-B4E97A2BAC54}"/>
              </a:ext>
            </a:extLst>
          </p:cNvPr>
          <p:cNvSpPr/>
          <p:nvPr/>
        </p:nvSpPr>
        <p:spPr>
          <a:xfrm>
            <a:off x="12801600" y="7744778"/>
            <a:ext cx="1695796" cy="368444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624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 Development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6166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Dataset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18945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Credit card transactions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7527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532554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Random Forest classifier.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7139" y="36166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7139" y="418945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Accuracy: 99.9%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7139" y="461188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Precision: 94%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7139" y="503432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Recall: 90%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ECB61-5D70-2239-CF23-9364558D7D6B}"/>
              </a:ext>
            </a:extLst>
          </p:cNvPr>
          <p:cNvSpPr/>
          <p:nvPr/>
        </p:nvSpPr>
        <p:spPr>
          <a:xfrm>
            <a:off x="12851476" y="7780713"/>
            <a:ext cx="1662546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746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Rules Engine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18" y="2730460"/>
            <a:ext cx="7868245" cy="78682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06205" y="5306794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03072" y="3709928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261330" y="3709928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858196" y="5306794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58309" y="690824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Scoring system complements AI analysis.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405890" y="3398044"/>
            <a:ext cx="17393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Digit Patterns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5032534" y="2120622"/>
            <a:ext cx="12055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 Length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90811" y="2120622"/>
            <a:ext cx="12083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Digit Sum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1520011" y="3398044"/>
            <a:ext cx="16692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Unique Digits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7348A0-740C-99DD-5DB5-4BE07B56CFE1}"/>
              </a:ext>
            </a:extLst>
          </p:cNvPr>
          <p:cNvSpPr/>
          <p:nvPr/>
        </p:nvSpPr>
        <p:spPr>
          <a:xfrm>
            <a:off x="12834851" y="7764087"/>
            <a:ext cx="1679171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5229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User Interface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6620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Login Screen</a:t>
            </a:r>
            <a:endParaRPr lang="en-US" sz="2200" dirty="0">
              <a:latin typeface="Congenial Black" panose="02000503040000020004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77601" y="66210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Main Interface</a:t>
            </a:r>
            <a:endParaRPr lang="en-US" sz="2200" dirty="0">
              <a:latin typeface="Congenial Black" panose="0200050304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C1B65-FF0E-0FAA-96CB-77581F2A27A7}"/>
              </a:ext>
            </a:extLst>
          </p:cNvPr>
          <p:cNvSpPr/>
          <p:nvPr/>
        </p:nvSpPr>
        <p:spPr>
          <a:xfrm>
            <a:off x="12668596" y="7747462"/>
            <a:ext cx="1845426" cy="36576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0D7FB72-92DD-BCE3-B650-920ACDAA8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75130"/>
            <a:ext cx="5500797" cy="343569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90DFCB-7E85-28A9-6B2D-7A2CC0F43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19" y="2575129"/>
            <a:ext cx="5783189" cy="3435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22100"/>
          <a:stretch/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2977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Results and Benefits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5075634"/>
            <a:ext cx="415456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94%</a:t>
            </a:r>
            <a:endParaRPr lang="en-US" sz="5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10176" y="60612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Precision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237798" y="5075634"/>
            <a:ext cx="4154686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⚡</a:t>
            </a:r>
            <a:endParaRPr lang="en-US" sz="5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889784" y="60612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Real-Time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717405" y="5075634"/>
            <a:ext cx="415456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🔒</a:t>
            </a:r>
            <a:endParaRPr lang="en-US" sz="5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69272" y="60612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Secure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309" y="666119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Early detection, reduced false positives, implementation simplicity.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1B28E9-7AAD-71CA-6178-40C80C6787A3}"/>
              </a:ext>
            </a:extLst>
          </p:cNvPr>
          <p:cNvSpPr/>
          <p:nvPr/>
        </p:nvSpPr>
        <p:spPr>
          <a:xfrm>
            <a:off x="12768349" y="7747462"/>
            <a:ext cx="1729047" cy="41058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195</Words>
  <Application>Microsoft Office PowerPoint</Application>
  <PresentationFormat>Custom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Congenial Black</vt:lpstr>
      <vt:lpstr>ADLaM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Sumit  Parashar</cp:lastModifiedBy>
  <cp:revision>16</cp:revision>
  <dcterms:created xsi:type="dcterms:W3CDTF">2025-04-19T08:27:38Z</dcterms:created>
  <dcterms:modified xsi:type="dcterms:W3CDTF">2025-04-22T08:40:00Z</dcterms:modified>
</cp:coreProperties>
</file>